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703" r:id="rId2"/>
    <p:sldId id="714" r:id="rId3"/>
    <p:sldId id="715" r:id="rId4"/>
    <p:sldId id="716" r:id="rId5"/>
    <p:sldId id="705" r:id="rId6"/>
    <p:sldId id="706" r:id="rId7"/>
    <p:sldId id="712" r:id="rId8"/>
    <p:sldId id="713" r:id="rId9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BC50"/>
    <a:srgbClr val="3CE25D"/>
    <a:srgbClr val="893B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86025" autoAdjust="0"/>
  </p:normalViewPr>
  <p:slideViewPr>
    <p:cSldViewPr snapToGrid="0" snapToObjects="1">
      <p:cViewPr varScale="1">
        <p:scale>
          <a:sx n="61" d="100"/>
          <a:sy n="61" d="100"/>
        </p:scale>
        <p:origin x="124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Sheet1!$E$5</c:f>
              <c:strCache>
                <c:ptCount val="1"/>
                <c:pt idx="0">
                  <c:v>China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Sheet1!$F$4:$J$4</c:f>
              <c:strCache>
                <c:ptCount val="5"/>
                <c:pt idx="0">
                  <c:v>N</c:v>
                </c:pt>
                <c:pt idx="1">
                  <c:v>P</c:v>
                </c:pt>
                <c:pt idx="2">
                  <c:v>K</c:v>
                </c:pt>
                <c:pt idx="3">
                  <c:v>Mg</c:v>
                </c:pt>
                <c:pt idx="4">
                  <c:v>B</c:v>
                </c:pt>
              </c:strCache>
            </c:strRef>
          </c:cat>
          <c:val>
            <c:numRef>
              <c:f>Sheet1!$F$5:$J$5</c:f>
              <c:numCache>
                <c:formatCode>General</c:formatCode>
                <c:ptCount val="5"/>
                <c:pt idx="0">
                  <c:v>2.2000000000000002</c:v>
                </c:pt>
                <c:pt idx="1">
                  <c:v>0.6</c:v>
                </c:pt>
                <c:pt idx="2">
                  <c:v>3</c:v>
                </c:pt>
                <c:pt idx="3">
                  <c:v>0.4</c:v>
                </c:pt>
                <c:pt idx="4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C6-4911-9AB2-4CECA378C511}"/>
            </c:ext>
          </c:extLst>
        </c:ser>
        <c:ser>
          <c:idx val="1"/>
          <c:order val="1"/>
          <c:tx>
            <c:strRef>
              <c:f>Sheet1!$E$6</c:f>
              <c:strCache>
                <c:ptCount val="1"/>
                <c:pt idx="0">
                  <c:v>Pakistan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Sheet1!$F$4:$J$4</c:f>
              <c:strCache>
                <c:ptCount val="5"/>
                <c:pt idx="0">
                  <c:v>N</c:v>
                </c:pt>
                <c:pt idx="1">
                  <c:v>P</c:v>
                </c:pt>
                <c:pt idx="2">
                  <c:v>K</c:v>
                </c:pt>
                <c:pt idx="3">
                  <c:v>Mg</c:v>
                </c:pt>
                <c:pt idx="4">
                  <c:v>B</c:v>
                </c:pt>
              </c:strCache>
            </c:strRef>
          </c:cat>
          <c:val>
            <c:numRef>
              <c:f>Sheet1!$F$6:$J$6</c:f>
              <c:numCache>
                <c:formatCode>General</c:formatCode>
                <c:ptCount val="5"/>
                <c:pt idx="0">
                  <c:v>3</c:v>
                </c:pt>
                <c:pt idx="1">
                  <c:v>1</c:v>
                </c:pt>
                <c:pt idx="2">
                  <c:v>0.7</c:v>
                </c:pt>
                <c:pt idx="3">
                  <c:v>0.01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C6-4911-9AB2-4CECA378C5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0048064"/>
        <c:axId val="2090026416"/>
      </c:barChart>
      <c:catAx>
        <c:axId val="141004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0026416"/>
        <c:crosses val="autoZero"/>
        <c:auto val="1"/>
        <c:lblAlgn val="ctr"/>
        <c:lblOffset val="100"/>
        <c:noMultiLvlLbl val="0"/>
      </c:catAx>
      <c:valAx>
        <c:axId val="2090026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>
                    <a:latin typeface="+mj-lt"/>
                  </a:rPr>
                  <a:t>Kg</a:t>
                </a:r>
                <a:endParaRPr lang="en-PK" dirty="0">
                  <a:latin typeface="+mj-lt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00480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AD9B7F-9F56-428F-93F5-858ACE1DF9E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PK"/>
        </a:p>
      </dgm:t>
    </dgm:pt>
    <dgm:pt modelId="{F054E8AC-B34F-4A72-9737-64049D8DFE48}">
      <dgm:prSet/>
      <dgm:spPr/>
      <dgm:t>
        <a:bodyPr/>
        <a:lstStyle/>
        <a:p>
          <a:r>
            <a:rPr lang="en-US" dirty="0"/>
            <a:t>NPK and other nutrients are used at right stage and time</a:t>
          </a:r>
          <a:endParaRPr lang="en-PK" dirty="0"/>
        </a:p>
      </dgm:t>
    </dgm:pt>
    <dgm:pt modelId="{A9C50F4F-96E9-44EC-8CB2-E4E4C7A7663B}" type="parTrans" cxnId="{842E3A5A-A3F6-4600-96A1-886397A90F6A}">
      <dgm:prSet/>
      <dgm:spPr/>
      <dgm:t>
        <a:bodyPr/>
        <a:lstStyle/>
        <a:p>
          <a:endParaRPr lang="en-PK"/>
        </a:p>
      </dgm:t>
    </dgm:pt>
    <dgm:pt modelId="{0E2234F8-211B-445C-965A-B273BE433D2C}" type="sibTrans" cxnId="{842E3A5A-A3F6-4600-96A1-886397A90F6A}">
      <dgm:prSet/>
      <dgm:spPr/>
      <dgm:t>
        <a:bodyPr/>
        <a:lstStyle/>
        <a:p>
          <a:endParaRPr lang="en-PK"/>
        </a:p>
      </dgm:t>
    </dgm:pt>
    <dgm:pt modelId="{27E5E3AD-7566-4A81-ACBE-FFDAD8D547AC}">
      <dgm:prSet/>
      <dgm:spPr/>
      <dgm:t>
        <a:bodyPr/>
        <a:lstStyle/>
        <a:p>
          <a:r>
            <a:rPr lang="en-US" b="0" i="0" dirty="0"/>
            <a:t>Use of secondary nutrients is common in sugarcane crop (E.g. Boron and Mg) </a:t>
          </a:r>
          <a:endParaRPr lang="en-PK" dirty="0"/>
        </a:p>
      </dgm:t>
    </dgm:pt>
    <dgm:pt modelId="{3027605E-F1A1-419D-9394-6D6C457C773E}" type="parTrans" cxnId="{AA21CAAD-D440-489C-9432-33AB7DB09DDA}">
      <dgm:prSet/>
      <dgm:spPr/>
      <dgm:t>
        <a:bodyPr/>
        <a:lstStyle/>
        <a:p>
          <a:endParaRPr lang="en-PK"/>
        </a:p>
      </dgm:t>
    </dgm:pt>
    <dgm:pt modelId="{5C6203D8-DCEE-420E-B3E3-CE58414A5282}" type="sibTrans" cxnId="{AA21CAAD-D440-489C-9432-33AB7DB09DDA}">
      <dgm:prSet/>
      <dgm:spPr/>
      <dgm:t>
        <a:bodyPr/>
        <a:lstStyle/>
        <a:p>
          <a:endParaRPr lang="en-PK"/>
        </a:p>
      </dgm:t>
    </dgm:pt>
    <dgm:pt modelId="{9F76ECC1-7B45-41C6-972B-11B5979382AB}">
      <dgm:prSet/>
      <dgm:spPr/>
      <dgm:t>
        <a:bodyPr/>
        <a:lstStyle/>
        <a:p>
          <a:r>
            <a:rPr lang="en-US" b="0" i="0" dirty="0"/>
            <a:t>Focus on soil biology to sustain soil fertility.</a:t>
          </a:r>
          <a:endParaRPr lang="en-PK" dirty="0"/>
        </a:p>
      </dgm:t>
    </dgm:pt>
    <dgm:pt modelId="{3A06C25F-B79B-4399-834E-E24D33D77FDD}" type="parTrans" cxnId="{04599DB7-B7D8-4095-945E-9E5E9F17729D}">
      <dgm:prSet/>
      <dgm:spPr/>
      <dgm:t>
        <a:bodyPr/>
        <a:lstStyle/>
        <a:p>
          <a:endParaRPr lang="en-PK"/>
        </a:p>
      </dgm:t>
    </dgm:pt>
    <dgm:pt modelId="{A38AFCA0-04CB-4F4F-8519-3B0CE9443034}" type="sibTrans" cxnId="{04599DB7-B7D8-4095-945E-9E5E9F17729D}">
      <dgm:prSet/>
      <dgm:spPr/>
      <dgm:t>
        <a:bodyPr/>
        <a:lstStyle/>
        <a:p>
          <a:endParaRPr lang="en-PK"/>
        </a:p>
      </dgm:t>
    </dgm:pt>
    <dgm:pt modelId="{559FD6B4-F18F-4CA9-AC0D-217D1EB28635}">
      <dgm:prSet/>
      <dgm:spPr/>
      <dgm:t>
        <a:bodyPr/>
        <a:lstStyle/>
        <a:p>
          <a:r>
            <a:rPr lang="en-US" b="0" i="0" dirty="0"/>
            <a:t>Accelerated adoption of mechanization  (sowing, spraying, de-trashing and harvesting</a:t>
          </a:r>
          <a:endParaRPr lang="en-PK" dirty="0"/>
        </a:p>
      </dgm:t>
    </dgm:pt>
    <dgm:pt modelId="{B01E2D4C-8776-460D-8112-DBBB632D1162}" type="parTrans" cxnId="{B12DEDAB-82A5-4DCA-B332-462FF79FF737}">
      <dgm:prSet/>
      <dgm:spPr/>
      <dgm:t>
        <a:bodyPr/>
        <a:lstStyle/>
        <a:p>
          <a:endParaRPr lang="en-PK"/>
        </a:p>
      </dgm:t>
    </dgm:pt>
    <dgm:pt modelId="{4BFEC651-4FF0-4772-A004-F6F34C1A3E9A}" type="sibTrans" cxnId="{B12DEDAB-82A5-4DCA-B332-462FF79FF737}">
      <dgm:prSet/>
      <dgm:spPr/>
      <dgm:t>
        <a:bodyPr/>
        <a:lstStyle/>
        <a:p>
          <a:endParaRPr lang="en-PK"/>
        </a:p>
      </dgm:t>
    </dgm:pt>
    <dgm:pt modelId="{BC3FB19A-6165-41AD-BE5D-97AA570BF21A}" type="pres">
      <dgm:prSet presAssocID="{E9AD9B7F-9F56-428F-93F5-858ACE1DF9E6}" presName="linear" presStyleCnt="0">
        <dgm:presLayoutVars>
          <dgm:animLvl val="lvl"/>
          <dgm:resizeHandles val="exact"/>
        </dgm:presLayoutVars>
      </dgm:prSet>
      <dgm:spPr/>
    </dgm:pt>
    <dgm:pt modelId="{BDB7102D-FF75-4633-BF00-594D06AB414D}" type="pres">
      <dgm:prSet presAssocID="{F054E8AC-B34F-4A72-9737-64049D8DFE4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C445C4A-8B13-45C4-A6C4-9AB4D22323A3}" type="pres">
      <dgm:prSet presAssocID="{0E2234F8-211B-445C-965A-B273BE433D2C}" presName="spacer" presStyleCnt="0"/>
      <dgm:spPr/>
    </dgm:pt>
    <dgm:pt modelId="{85871A62-A718-4920-A1B5-277723776E6D}" type="pres">
      <dgm:prSet presAssocID="{27E5E3AD-7566-4A81-ACBE-FFDAD8D547A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35A1A95-B139-4826-9F6C-B96A9BB463B4}" type="pres">
      <dgm:prSet presAssocID="{5C6203D8-DCEE-420E-B3E3-CE58414A5282}" presName="spacer" presStyleCnt="0"/>
      <dgm:spPr/>
    </dgm:pt>
    <dgm:pt modelId="{F6227AA3-50C5-4CE4-AA3F-102A0A52A02A}" type="pres">
      <dgm:prSet presAssocID="{9F76ECC1-7B45-41C6-972B-11B5979382A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E0A8183-C02F-4B1E-868A-C585AF17E329}" type="pres">
      <dgm:prSet presAssocID="{A38AFCA0-04CB-4F4F-8519-3B0CE9443034}" presName="spacer" presStyleCnt="0"/>
      <dgm:spPr/>
    </dgm:pt>
    <dgm:pt modelId="{48AE568A-CD64-4671-A73C-6FF58EA3BA69}" type="pres">
      <dgm:prSet presAssocID="{559FD6B4-F18F-4CA9-AC0D-217D1EB2863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F47E95D-519D-4764-9943-9611E825CA86}" type="presOf" srcId="{E9AD9B7F-9F56-428F-93F5-858ACE1DF9E6}" destId="{BC3FB19A-6165-41AD-BE5D-97AA570BF21A}" srcOrd="0" destOrd="0" presId="urn:microsoft.com/office/officeart/2005/8/layout/vList2"/>
    <dgm:cxn modelId="{842E3A5A-A3F6-4600-96A1-886397A90F6A}" srcId="{E9AD9B7F-9F56-428F-93F5-858ACE1DF9E6}" destId="{F054E8AC-B34F-4A72-9737-64049D8DFE48}" srcOrd="0" destOrd="0" parTransId="{A9C50F4F-96E9-44EC-8CB2-E4E4C7A7663B}" sibTransId="{0E2234F8-211B-445C-965A-B273BE433D2C}"/>
    <dgm:cxn modelId="{EDD10F8D-882F-4E53-812E-2E7F2A222C98}" type="presOf" srcId="{9F76ECC1-7B45-41C6-972B-11B5979382AB}" destId="{F6227AA3-50C5-4CE4-AA3F-102A0A52A02A}" srcOrd="0" destOrd="0" presId="urn:microsoft.com/office/officeart/2005/8/layout/vList2"/>
    <dgm:cxn modelId="{579D229C-815D-4058-B7BE-7333AB91FE8A}" type="presOf" srcId="{27E5E3AD-7566-4A81-ACBE-FFDAD8D547AC}" destId="{85871A62-A718-4920-A1B5-277723776E6D}" srcOrd="0" destOrd="0" presId="urn:microsoft.com/office/officeart/2005/8/layout/vList2"/>
    <dgm:cxn modelId="{16527BA5-F638-4944-9D80-A300EA705D37}" type="presOf" srcId="{F054E8AC-B34F-4A72-9737-64049D8DFE48}" destId="{BDB7102D-FF75-4633-BF00-594D06AB414D}" srcOrd="0" destOrd="0" presId="urn:microsoft.com/office/officeart/2005/8/layout/vList2"/>
    <dgm:cxn modelId="{B12DEDAB-82A5-4DCA-B332-462FF79FF737}" srcId="{E9AD9B7F-9F56-428F-93F5-858ACE1DF9E6}" destId="{559FD6B4-F18F-4CA9-AC0D-217D1EB28635}" srcOrd="3" destOrd="0" parTransId="{B01E2D4C-8776-460D-8112-DBBB632D1162}" sibTransId="{4BFEC651-4FF0-4772-A004-F6F34C1A3E9A}"/>
    <dgm:cxn modelId="{AA21CAAD-D440-489C-9432-33AB7DB09DDA}" srcId="{E9AD9B7F-9F56-428F-93F5-858ACE1DF9E6}" destId="{27E5E3AD-7566-4A81-ACBE-FFDAD8D547AC}" srcOrd="1" destOrd="0" parTransId="{3027605E-F1A1-419D-9394-6D6C457C773E}" sibTransId="{5C6203D8-DCEE-420E-B3E3-CE58414A5282}"/>
    <dgm:cxn modelId="{04599DB7-B7D8-4095-945E-9E5E9F17729D}" srcId="{E9AD9B7F-9F56-428F-93F5-858ACE1DF9E6}" destId="{9F76ECC1-7B45-41C6-972B-11B5979382AB}" srcOrd="2" destOrd="0" parTransId="{3A06C25F-B79B-4399-834E-E24D33D77FDD}" sibTransId="{A38AFCA0-04CB-4F4F-8519-3B0CE9443034}"/>
    <dgm:cxn modelId="{070F8CBF-DC50-4230-B7B8-F6D288A4F16C}" type="presOf" srcId="{559FD6B4-F18F-4CA9-AC0D-217D1EB28635}" destId="{48AE568A-CD64-4671-A73C-6FF58EA3BA69}" srcOrd="0" destOrd="0" presId="urn:microsoft.com/office/officeart/2005/8/layout/vList2"/>
    <dgm:cxn modelId="{C74D45B0-07B2-499F-824B-5E3C90486EEB}" type="presParOf" srcId="{BC3FB19A-6165-41AD-BE5D-97AA570BF21A}" destId="{BDB7102D-FF75-4633-BF00-594D06AB414D}" srcOrd="0" destOrd="0" presId="urn:microsoft.com/office/officeart/2005/8/layout/vList2"/>
    <dgm:cxn modelId="{D30303B2-2389-4B72-921C-9CFCC0F65096}" type="presParOf" srcId="{BC3FB19A-6165-41AD-BE5D-97AA570BF21A}" destId="{BC445C4A-8B13-45C4-A6C4-9AB4D22323A3}" srcOrd="1" destOrd="0" presId="urn:microsoft.com/office/officeart/2005/8/layout/vList2"/>
    <dgm:cxn modelId="{5676CE34-76B6-40E6-8DF0-AB87CF697176}" type="presParOf" srcId="{BC3FB19A-6165-41AD-BE5D-97AA570BF21A}" destId="{85871A62-A718-4920-A1B5-277723776E6D}" srcOrd="2" destOrd="0" presId="urn:microsoft.com/office/officeart/2005/8/layout/vList2"/>
    <dgm:cxn modelId="{8E6E0DB0-8AE6-4BDB-822C-3090B3337F73}" type="presParOf" srcId="{BC3FB19A-6165-41AD-BE5D-97AA570BF21A}" destId="{535A1A95-B139-4826-9F6C-B96A9BB463B4}" srcOrd="3" destOrd="0" presId="urn:microsoft.com/office/officeart/2005/8/layout/vList2"/>
    <dgm:cxn modelId="{5BAB7706-62D7-43FC-8273-DCA98B6E711A}" type="presParOf" srcId="{BC3FB19A-6165-41AD-BE5D-97AA570BF21A}" destId="{F6227AA3-50C5-4CE4-AA3F-102A0A52A02A}" srcOrd="4" destOrd="0" presId="urn:microsoft.com/office/officeart/2005/8/layout/vList2"/>
    <dgm:cxn modelId="{4545B78D-0061-4E66-BF97-C82C133BF401}" type="presParOf" srcId="{BC3FB19A-6165-41AD-BE5D-97AA570BF21A}" destId="{4E0A8183-C02F-4B1E-868A-C585AF17E329}" srcOrd="5" destOrd="0" presId="urn:microsoft.com/office/officeart/2005/8/layout/vList2"/>
    <dgm:cxn modelId="{0CB0C07A-4146-4E64-BD11-400A9A522686}" type="presParOf" srcId="{BC3FB19A-6165-41AD-BE5D-97AA570BF21A}" destId="{48AE568A-CD64-4671-A73C-6FF58EA3BA6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E857C8-AB9D-45FE-9B4A-801ADF186D5B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PK"/>
        </a:p>
      </dgm:t>
    </dgm:pt>
    <dgm:pt modelId="{9DA031E5-B0E6-4D1D-8EAE-2E0986C9259B}">
      <dgm:prSet custT="1"/>
      <dgm:spPr/>
      <dgm:t>
        <a:bodyPr/>
        <a:lstStyle/>
        <a:p>
          <a:r>
            <a:rPr lang="en-US" sz="3200" b="0" i="0" dirty="0"/>
            <a:t>The Center for Agricultural Resources Research, China</a:t>
          </a:r>
          <a:endParaRPr lang="en-PK" sz="3200" dirty="0"/>
        </a:p>
      </dgm:t>
    </dgm:pt>
    <dgm:pt modelId="{F22C9679-3D0D-41E0-8965-06A0E2F16DFE}" type="parTrans" cxnId="{2EE0FA60-EFC1-4286-9EA6-12A5C1374E26}">
      <dgm:prSet/>
      <dgm:spPr/>
      <dgm:t>
        <a:bodyPr/>
        <a:lstStyle/>
        <a:p>
          <a:endParaRPr lang="en-PK"/>
        </a:p>
      </dgm:t>
    </dgm:pt>
    <dgm:pt modelId="{3ED49FA2-E81F-44CB-907E-DDB6F6A2DD35}" type="sibTrans" cxnId="{2EE0FA60-EFC1-4286-9EA6-12A5C1374E26}">
      <dgm:prSet/>
      <dgm:spPr/>
      <dgm:t>
        <a:bodyPr/>
        <a:lstStyle/>
        <a:p>
          <a:endParaRPr lang="en-PK"/>
        </a:p>
      </dgm:t>
    </dgm:pt>
    <dgm:pt modelId="{96686014-AD97-496E-BA7C-E22F2E40E6BE}">
      <dgm:prSet custT="1"/>
      <dgm:spPr/>
      <dgm:t>
        <a:bodyPr/>
        <a:lstStyle/>
        <a:p>
          <a:r>
            <a:rPr lang="en-US" sz="3200" b="0" i="0" dirty="0"/>
            <a:t>China Agricultural University (CAU</a:t>
          </a:r>
          <a:r>
            <a:rPr lang="en-US" sz="3200" dirty="0"/>
            <a:t>)</a:t>
          </a:r>
          <a:endParaRPr lang="en-PK" sz="3200" dirty="0"/>
        </a:p>
      </dgm:t>
    </dgm:pt>
    <dgm:pt modelId="{2BAA9314-3C53-4C55-A3F0-BAE2E9F5A983}" type="parTrans" cxnId="{800213D9-AF72-4AD2-B1A1-D63151165942}">
      <dgm:prSet/>
      <dgm:spPr/>
      <dgm:t>
        <a:bodyPr/>
        <a:lstStyle/>
        <a:p>
          <a:endParaRPr lang="en-PK"/>
        </a:p>
      </dgm:t>
    </dgm:pt>
    <dgm:pt modelId="{A9519985-2C90-4542-BE5F-C12234DCFAC9}" type="sibTrans" cxnId="{800213D9-AF72-4AD2-B1A1-D63151165942}">
      <dgm:prSet/>
      <dgm:spPr/>
      <dgm:t>
        <a:bodyPr/>
        <a:lstStyle/>
        <a:p>
          <a:endParaRPr lang="en-PK"/>
        </a:p>
      </dgm:t>
    </dgm:pt>
    <dgm:pt modelId="{32B311A7-A8BA-4549-A32F-898B44CCA3F4}" type="pres">
      <dgm:prSet presAssocID="{0AE857C8-AB9D-45FE-9B4A-801ADF186D5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586CE64-4AC5-495A-8571-0DA9FB14ED38}" type="pres">
      <dgm:prSet presAssocID="{9DA031E5-B0E6-4D1D-8EAE-2E0986C9259B}" presName="root" presStyleCnt="0"/>
      <dgm:spPr/>
    </dgm:pt>
    <dgm:pt modelId="{13747521-8CC0-4489-964C-82B0B8B640A6}" type="pres">
      <dgm:prSet presAssocID="{9DA031E5-B0E6-4D1D-8EAE-2E0986C9259B}" presName="rootComposite" presStyleCnt="0"/>
      <dgm:spPr/>
    </dgm:pt>
    <dgm:pt modelId="{E1E1730A-EAFE-44D2-ABE2-89358DE1D29A}" type="pres">
      <dgm:prSet presAssocID="{9DA031E5-B0E6-4D1D-8EAE-2E0986C9259B}" presName="rootText" presStyleLbl="node1" presStyleIdx="0" presStyleCnt="2" custScaleX="108063" custScaleY="175629"/>
      <dgm:spPr/>
    </dgm:pt>
    <dgm:pt modelId="{D0E380B0-47E2-4572-A693-D772F0522148}" type="pres">
      <dgm:prSet presAssocID="{9DA031E5-B0E6-4D1D-8EAE-2E0986C9259B}" presName="rootConnector" presStyleLbl="node1" presStyleIdx="0" presStyleCnt="2"/>
      <dgm:spPr/>
    </dgm:pt>
    <dgm:pt modelId="{4AD70319-CFB6-4887-A258-B5EDE7063A22}" type="pres">
      <dgm:prSet presAssocID="{9DA031E5-B0E6-4D1D-8EAE-2E0986C9259B}" presName="childShape" presStyleCnt="0"/>
      <dgm:spPr/>
    </dgm:pt>
    <dgm:pt modelId="{24BF431A-A6BB-4D97-A82B-975D314D7FBB}" type="pres">
      <dgm:prSet presAssocID="{96686014-AD97-496E-BA7C-E22F2E40E6BE}" presName="root" presStyleCnt="0"/>
      <dgm:spPr/>
    </dgm:pt>
    <dgm:pt modelId="{B116A0EB-4AA1-4724-9120-F0D3D19A22DA}" type="pres">
      <dgm:prSet presAssocID="{96686014-AD97-496E-BA7C-E22F2E40E6BE}" presName="rootComposite" presStyleCnt="0"/>
      <dgm:spPr/>
    </dgm:pt>
    <dgm:pt modelId="{EED92E7F-FEF7-4926-92E6-E48B734C898E}" type="pres">
      <dgm:prSet presAssocID="{96686014-AD97-496E-BA7C-E22F2E40E6BE}" presName="rootText" presStyleLbl="node1" presStyleIdx="1" presStyleCnt="2" custScaleX="108063" custScaleY="175629"/>
      <dgm:spPr/>
    </dgm:pt>
    <dgm:pt modelId="{4A600E49-7062-47C6-AC96-04ABC65630C4}" type="pres">
      <dgm:prSet presAssocID="{96686014-AD97-496E-BA7C-E22F2E40E6BE}" presName="rootConnector" presStyleLbl="node1" presStyleIdx="1" presStyleCnt="2"/>
      <dgm:spPr/>
    </dgm:pt>
    <dgm:pt modelId="{ACBD4FD4-E122-40B9-8DB9-18BF361B5547}" type="pres">
      <dgm:prSet presAssocID="{96686014-AD97-496E-BA7C-E22F2E40E6BE}" presName="childShape" presStyleCnt="0"/>
      <dgm:spPr/>
    </dgm:pt>
  </dgm:ptLst>
  <dgm:cxnLst>
    <dgm:cxn modelId="{952CD62E-BF2B-47A5-A09C-098EC5AFB3FD}" type="presOf" srcId="{0AE857C8-AB9D-45FE-9B4A-801ADF186D5B}" destId="{32B311A7-A8BA-4549-A32F-898B44CCA3F4}" srcOrd="0" destOrd="0" presId="urn:microsoft.com/office/officeart/2005/8/layout/hierarchy3"/>
    <dgm:cxn modelId="{2EE0FA60-EFC1-4286-9EA6-12A5C1374E26}" srcId="{0AE857C8-AB9D-45FE-9B4A-801ADF186D5B}" destId="{9DA031E5-B0E6-4D1D-8EAE-2E0986C9259B}" srcOrd="0" destOrd="0" parTransId="{F22C9679-3D0D-41E0-8965-06A0E2F16DFE}" sibTransId="{3ED49FA2-E81F-44CB-907E-DDB6F6A2DD35}"/>
    <dgm:cxn modelId="{D3E86848-2C55-44E2-B27E-8487BCFD6550}" type="presOf" srcId="{96686014-AD97-496E-BA7C-E22F2E40E6BE}" destId="{EED92E7F-FEF7-4926-92E6-E48B734C898E}" srcOrd="0" destOrd="0" presId="urn:microsoft.com/office/officeart/2005/8/layout/hierarchy3"/>
    <dgm:cxn modelId="{F0A3476D-1253-4F81-840D-D65B106C92A7}" type="presOf" srcId="{96686014-AD97-496E-BA7C-E22F2E40E6BE}" destId="{4A600E49-7062-47C6-AC96-04ABC65630C4}" srcOrd="1" destOrd="0" presId="urn:microsoft.com/office/officeart/2005/8/layout/hierarchy3"/>
    <dgm:cxn modelId="{03BBE5B2-3CDE-4382-A157-AD8DB139B204}" type="presOf" srcId="{9DA031E5-B0E6-4D1D-8EAE-2E0986C9259B}" destId="{D0E380B0-47E2-4572-A693-D772F0522148}" srcOrd="1" destOrd="0" presId="urn:microsoft.com/office/officeart/2005/8/layout/hierarchy3"/>
    <dgm:cxn modelId="{42AB32C5-E996-4105-9DEB-211DE8DB6D65}" type="presOf" srcId="{9DA031E5-B0E6-4D1D-8EAE-2E0986C9259B}" destId="{E1E1730A-EAFE-44D2-ABE2-89358DE1D29A}" srcOrd="0" destOrd="0" presId="urn:microsoft.com/office/officeart/2005/8/layout/hierarchy3"/>
    <dgm:cxn modelId="{800213D9-AF72-4AD2-B1A1-D63151165942}" srcId="{0AE857C8-AB9D-45FE-9B4A-801ADF186D5B}" destId="{96686014-AD97-496E-BA7C-E22F2E40E6BE}" srcOrd="1" destOrd="0" parTransId="{2BAA9314-3C53-4C55-A3F0-BAE2E9F5A983}" sibTransId="{A9519985-2C90-4542-BE5F-C12234DCFAC9}"/>
    <dgm:cxn modelId="{D8C420B7-094E-428A-A43E-A5364FC3FE54}" type="presParOf" srcId="{32B311A7-A8BA-4549-A32F-898B44CCA3F4}" destId="{F586CE64-4AC5-495A-8571-0DA9FB14ED38}" srcOrd="0" destOrd="0" presId="urn:microsoft.com/office/officeart/2005/8/layout/hierarchy3"/>
    <dgm:cxn modelId="{B3A7E316-7327-468E-B7F8-424BDB06646B}" type="presParOf" srcId="{F586CE64-4AC5-495A-8571-0DA9FB14ED38}" destId="{13747521-8CC0-4489-964C-82B0B8B640A6}" srcOrd="0" destOrd="0" presId="urn:microsoft.com/office/officeart/2005/8/layout/hierarchy3"/>
    <dgm:cxn modelId="{2B6C6413-F094-4946-8E11-CA1241A8A0ED}" type="presParOf" srcId="{13747521-8CC0-4489-964C-82B0B8B640A6}" destId="{E1E1730A-EAFE-44D2-ABE2-89358DE1D29A}" srcOrd="0" destOrd="0" presId="urn:microsoft.com/office/officeart/2005/8/layout/hierarchy3"/>
    <dgm:cxn modelId="{C050D101-581C-4262-B981-F592B1BA086A}" type="presParOf" srcId="{13747521-8CC0-4489-964C-82B0B8B640A6}" destId="{D0E380B0-47E2-4572-A693-D772F0522148}" srcOrd="1" destOrd="0" presId="urn:microsoft.com/office/officeart/2005/8/layout/hierarchy3"/>
    <dgm:cxn modelId="{60B1CB0C-431A-442C-BFA5-13456A793A05}" type="presParOf" srcId="{F586CE64-4AC5-495A-8571-0DA9FB14ED38}" destId="{4AD70319-CFB6-4887-A258-B5EDE7063A22}" srcOrd="1" destOrd="0" presId="urn:microsoft.com/office/officeart/2005/8/layout/hierarchy3"/>
    <dgm:cxn modelId="{8436770C-DE7D-4EEE-BB4D-B3BC5138DDC7}" type="presParOf" srcId="{32B311A7-A8BA-4549-A32F-898B44CCA3F4}" destId="{24BF431A-A6BB-4D97-A82B-975D314D7FBB}" srcOrd="1" destOrd="0" presId="urn:microsoft.com/office/officeart/2005/8/layout/hierarchy3"/>
    <dgm:cxn modelId="{1F1ED72D-47CC-4FAF-9CDC-3315062CE479}" type="presParOf" srcId="{24BF431A-A6BB-4D97-A82B-975D314D7FBB}" destId="{B116A0EB-4AA1-4724-9120-F0D3D19A22DA}" srcOrd="0" destOrd="0" presId="urn:microsoft.com/office/officeart/2005/8/layout/hierarchy3"/>
    <dgm:cxn modelId="{9025629F-A0ED-4B6C-8A1F-9FB2D582FCB1}" type="presParOf" srcId="{B116A0EB-4AA1-4724-9120-F0D3D19A22DA}" destId="{EED92E7F-FEF7-4926-92E6-E48B734C898E}" srcOrd="0" destOrd="0" presId="urn:microsoft.com/office/officeart/2005/8/layout/hierarchy3"/>
    <dgm:cxn modelId="{DFB7E846-7D74-4C43-BD74-E2F4CB5DB521}" type="presParOf" srcId="{B116A0EB-4AA1-4724-9120-F0D3D19A22DA}" destId="{4A600E49-7062-47C6-AC96-04ABC65630C4}" srcOrd="1" destOrd="0" presId="urn:microsoft.com/office/officeart/2005/8/layout/hierarchy3"/>
    <dgm:cxn modelId="{FFA196BA-BD3E-489B-B540-12B8AA073023}" type="presParOf" srcId="{24BF431A-A6BB-4D97-A82B-975D314D7FBB}" destId="{ACBD4FD4-E122-40B9-8DB9-18BF361B554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B7102D-FF75-4633-BF00-594D06AB414D}">
      <dsp:nvSpPr>
        <dsp:cNvPr id="0" name=""/>
        <dsp:cNvSpPr/>
      </dsp:nvSpPr>
      <dsp:spPr>
        <a:xfrm>
          <a:off x="0" y="5679"/>
          <a:ext cx="10515600" cy="102667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NPK and other nutrients are used at right stage and time</a:t>
          </a:r>
          <a:endParaRPr lang="en-PK" sz="2700" kern="1200" dirty="0"/>
        </a:p>
      </dsp:txBody>
      <dsp:txXfrm>
        <a:off x="50118" y="55797"/>
        <a:ext cx="10415364" cy="926439"/>
      </dsp:txXfrm>
    </dsp:sp>
    <dsp:sp modelId="{85871A62-A718-4920-A1B5-277723776E6D}">
      <dsp:nvSpPr>
        <dsp:cNvPr id="0" name=""/>
        <dsp:cNvSpPr/>
      </dsp:nvSpPr>
      <dsp:spPr>
        <a:xfrm>
          <a:off x="0" y="1110114"/>
          <a:ext cx="10515600" cy="1026675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i="0" kern="1200" dirty="0"/>
            <a:t>Use of secondary nutrients is common in sugarcane crop (E.g. Boron and Mg) </a:t>
          </a:r>
          <a:endParaRPr lang="en-PK" sz="2700" kern="1200" dirty="0"/>
        </a:p>
      </dsp:txBody>
      <dsp:txXfrm>
        <a:off x="50118" y="1160232"/>
        <a:ext cx="10415364" cy="926439"/>
      </dsp:txXfrm>
    </dsp:sp>
    <dsp:sp modelId="{F6227AA3-50C5-4CE4-AA3F-102A0A52A02A}">
      <dsp:nvSpPr>
        <dsp:cNvPr id="0" name=""/>
        <dsp:cNvSpPr/>
      </dsp:nvSpPr>
      <dsp:spPr>
        <a:xfrm>
          <a:off x="0" y="2214549"/>
          <a:ext cx="10515600" cy="1026675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i="0" kern="1200" dirty="0"/>
            <a:t>Focus on soil biology to sustain soil fertility.</a:t>
          </a:r>
          <a:endParaRPr lang="en-PK" sz="2700" kern="1200" dirty="0"/>
        </a:p>
      </dsp:txBody>
      <dsp:txXfrm>
        <a:off x="50118" y="2264667"/>
        <a:ext cx="10415364" cy="926439"/>
      </dsp:txXfrm>
    </dsp:sp>
    <dsp:sp modelId="{48AE568A-CD64-4671-A73C-6FF58EA3BA69}">
      <dsp:nvSpPr>
        <dsp:cNvPr id="0" name=""/>
        <dsp:cNvSpPr/>
      </dsp:nvSpPr>
      <dsp:spPr>
        <a:xfrm>
          <a:off x="0" y="3318984"/>
          <a:ext cx="10515600" cy="102667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i="0" kern="1200" dirty="0"/>
            <a:t>Accelerated adoption of mechanization  (sowing, spraying, de-trashing and harvesting</a:t>
          </a:r>
          <a:endParaRPr lang="en-PK" sz="2700" kern="1200" dirty="0"/>
        </a:p>
      </dsp:txBody>
      <dsp:txXfrm>
        <a:off x="50118" y="3369102"/>
        <a:ext cx="10415364" cy="9264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E1730A-EAFE-44D2-ABE2-89358DE1D29A}">
      <dsp:nvSpPr>
        <dsp:cNvPr id="0" name=""/>
        <dsp:cNvSpPr/>
      </dsp:nvSpPr>
      <dsp:spPr>
        <a:xfrm>
          <a:off x="2157" y="261642"/>
          <a:ext cx="4710736" cy="382805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dirty="0"/>
            <a:t>The Center for Agricultural Resources Research, China</a:t>
          </a:r>
          <a:endParaRPr lang="en-PK" sz="3200" kern="1200" dirty="0"/>
        </a:p>
      </dsp:txBody>
      <dsp:txXfrm>
        <a:off x="114277" y="373762"/>
        <a:ext cx="4486496" cy="3603813"/>
      </dsp:txXfrm>
    </dsp:sp>
    <dsp:sp modelId="{EED92E7F-FEF7-4926-92E6-E48B734C898E}">
      <dsp:nvSpPr>
        <dsp:cNvPr id="0" name=""/>
        <dsp:cNvSpPr/>
      </dsp:nvSpPr>
      <dsp:spPr>
        <a:xfrm>
          <a:off x="5802706" y="261642"/>
          <a:ext cx="4710736" cy="3828053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dirty="0"/>
            <a:t>China Agricultural University (CAU</a:t>
          </a:r>
          <a:r>
            <a:rPr lang="en-US" sz="3200" kern="1200" dirty="0"/>
            <a:t>)</a:t>
          </a:r>
          <a:endParaRPr lang="en-PK" sz="3200" kern="1200" dirty="0"/>
        </a:p>
      </dsp:txBody>
      <dsp:txXfrm>
        <a:off x="5914826" y="373762"/>
        <a:ext cx="4486496" cy="36038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065DA-AC9B-BF40-AEDA-3FF987B681EC}" type="datetimeFigureOut">
              <a:rPr lang="en-PK" smtClean="0"/>
              <a:t>09/10/2023</a:t>
            </a:fld>
            <a:endParaRPr lang="en-P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2F3BE-4A2E-DC4D-A9CE-F329E5EB298F}" type="slidenum">
              <a:rPr lang="en-PK" smtClean="0"/>
              <a:t>‹#›</a:t>
            </a:fld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81910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52F3BE-4A2E-DC4D-A9CE-F329E5EB298F}" type="slidenum">
              <a:rPr lang="en-PK" smtClean="0"/>
              <a:t>5</a:t>
            </a:fld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221443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D2BDD-AC52-624C-AE81-768B81490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C41FE-BF5B-0141-8A17-77E5BD37F9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FE4E8-F745-B74C-8174-75AB959EF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B699-5B6C-804C-86F9-D3D3F2A7D907}" type="datetimeFigureOut">
              <a:rPr lang="en-PK" smtClean="0"/>
              <a:t>09/10/2023</a:t>
            </a:fld>
            <a:endParaRPr lang="en-P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952D7-362F-A047-8DF9-F87901ED2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600E-479D-AE4A-BE35-7AE1F485B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0A95-64F0-F24D-89CC-2E3D5B9541A1}" type="slidenum">
              <a:rPr lang="en-PK" smtClean="0"/>
              <a:t>‹#›</a:t>
            </a:fld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402348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930D1-2B7E-1641-82AA-1E871CAB7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DC6DE6-90DD-4446-8AF4-3FD87B94D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435D2-A9CB-3443-B6C8-DA897E22A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B699-5B6C-804C-86F9-D3D3F2A7D907}" type="datetimeFigureOut">
              <a:rPr lang="en-PK" smtClean="0"/>
              <a:t>09/10/2023</a:t>
            </a:fld>
            <a:endParaRPr lang="en-P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610BB-9FCD-3149-AAAE-B8384880F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188A1-EC82-E142-A2E6-959C847C8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0A95-64F0-F24D-89CC-2E3D5B9541A1}" type="slidenum">
              <a:rPr lang="en-PK" smtClean="0"/>
              <a:t>‹#›</a:t>
            </a:fld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993814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6405DB-8FF5-114F-BD26-725E43794D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A97CE1-28E6-2E47-AED1-E3CEBC199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5C2AD-CB9F-184D-8E1D-1ACC63746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B699-5B6C-804C-86F9-D3D3F2A7D907}" type="datetimeFigureOut">
              <a:rPr lang="en-PK" smtClean="0"/>
              <a:t>09/10/2023</a:t>
            </a:fld>
            <a:endParaRPr lang="en-P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9071E-A5C7-3F48-8A93-2FDBE16E5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AAEE5-EC3B-4C41-ABD4-17AC47FB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0A95-64F0-F24D-89CC-2E3D5B9541A1}" type="slidenum">
              <a:rPr lang="en-PK" smtClean="0"/>
              <a:t>‹#›</a:t>
            </a:fld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76322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D27A0-A13B-5A4C-82F4-0859780C5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72984-EE9C-FA4D-9640-0F883207B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E0CBE-505D-E742-A391-34BED1070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B699-5B6C-804C-86F9-D3D3F2A7D907}" type="datetimeFigureOut">
              <a:rPr lang="en-PK" smtClean="0"/>
              <a:t>09/10/2023</a:t>
            </a:fld>
            <a:endParaRPr lang="en-P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910A8-4D80-EB44-B11F-D32A0B588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2E20F-5448-A74D-995F-141D4BA6F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0A95-64F0-F24D-89CC-2E3D5B9541A1}" type="slidenum">
              <a:rPr lang="en-PK" smtClean="0"/>
              <a:t>‹#›</a:t>
            </a:fld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480603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2EB4F-42DF-F447-8FC4-4B0C0334F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2FD756-8697-0448-9DB1-E4FC43639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5707-459E-154D-BC0A-289A83EC3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B699-5B6C-804C-86F9-D3D3F2A7D907}" type="datetimeFigureOut">
              <a:rPr lang="en-PK" smtClean="0"/>
              <a:t>09/10/2023</a:t>
            </a:fld>
            <a:endParaRPr lang="en-P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AC34F-FA79-0140-B027-714E2B173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14653-468C-684B-A0F9-0AEC9A1BF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0A95-64F0-F24D-89CC-2E3D5B9541A1}" type="slidenum">
              <a:rPr lang="en-PK" smtClean="0"/>
              <a:t>‹#›</a:t>
            </a:fld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93364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65858-0BAD-6A4D-8DDD-04FCDE2B8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8813F-169A-204D-92D1-E01855DF21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425968-35D7-7440-A094-8B2363A8E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2598C2-633C-8648-936A-036EFA0BC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B699-5B6C-804C-86F9-D3D3F2A7D907}" type="datetimeFigureOut">
              <a:rPr lang="en-PK" smtClean="0"/>
              <a:t>09/10/2023</a:t>
            </a:fld>
            <a:endParaRPr lang="en-P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C4E262-389B-D64C-9A46-A8247288D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755B68-3EA4-BA4A-A79D-A8EC34C67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0A95-64F0-F24D-89CC-2E3D5B9541A1}" type="slidenum">
              <a:rPr lang="en-PK" smtClean="0"/>
              <a:t>‹#›</a:t>
            </a:fld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64154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7D7F4-3F65-7C44-BFA0-2AB6BAAFB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200E4-12AB-064D-9A06-02D797EFA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EE7312-71F7-7941-8D3B-B20443730C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C15E2-AD02-E841-AC97-CC19B45980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4D631-D19D-5941-AFB0-9B34F1469A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1CAB02-7BDD-B147-B001-A0DD7E33B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B699-5B6C-804C-86F9-D3D3F2A7D907}" type="datetimeFigureOut">
              <a:rPr lang="en-PK" smtClean="0"/>
              <a:t>09/10/2023</a:t>
            </a:fld>
            <a:endParaRPr lang="en-PK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326737-4ECC-1742-83B7-B0716E077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0C8799-9290-B745-AAE4-DF561D1D6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0A95-64F0-F24D-89CC-2E3D5B9541A1}" type="slidenum">
              <a:rPr lang="en-PK" smtClean="0"/>
              <a:t>‹#›</a:t>
            </a:fld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30256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B9FA6-4AEC-8647-A633-94D970DA5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D69AD4-4931-7648-9028-B44122F20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B699-5B6C-804C-86F9-D3D3F2A7D907}" type="datetimeFigureOut">
              <a:rPr lang="en-PK" smtClean="0"/>
              <a:t>09/10/2023</a:t>
            </a:fld>
            <a:endParaRPr lang="en-P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C2CA4B-B4C3-8E47-8E28-250019482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F48AEA-81BF-FC40-BDCA-B90149BE1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0A95-64F0-F24D-89CC-2E3D5B9541A1}" type="slidenum">
              <a:rPr lang="en-PK" smtClean="0"/>
              <a:t>‹#›</a:t>
            </a:fld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61331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AD2F51-1480-7B4D-88F1-EAD531D99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B699-5B6C-804C-86F9-D3D3F2A7D907}" type="datetimeFigureOut">
              <a:rPr lang="en-PK" smtClean="0"/>
              <a:t>09/10/2023</a:t>
            </a:fld>
            <a:endParaRPr lang="en-PK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266650-373D-FF41-9AD6-732F07AAE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B1978-AC34-BF4A-9F4F-0CA25E22F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0A95-64F0-F24D-89CC-2E3D5B9541A1}" type="slidenum">
              <a:rPr lang="en-PK" smtClean="0"/>
              <a:t>‹#›</a:t>
            </a:fld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8551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DFA9C-EF2F-E84E-A7F2-A86308969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0AAE7-8445-D443-B50A-D74A029C6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BCBFB3-9DFA-8047-B201-A6E7F07FA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C11C2A-8D67-984E-AC99-906BD5905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B699-5B6C-804C-86F9-D3D3F2A7D907}" type="datetimeFigureOut">
              <a:rPr lang="en-PK" smtClean="0"/>
              <a:t>09/10/2023</a:t>
            </a:fld>
            <a:endParaRPr lang="en-P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24A8B3-AD1E-D54D-9D41-5A1726FB2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B93433-360D-A74A-B7F0-710458A2A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0A95-64F0-F24D-89CC-2E3D5B9541A1}" type="slidenum">
              <a:rPr lang="en-PK" smtClean="0"/>
              <a:t>‹#›</a:t>
            </a:fld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5977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4687A-597B-5E4F-B47E-CC1C76EFB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6DC0D8-001D-C746-8874-C43330E72E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D7362F-7776-9C47-92F9-867FB1EADF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898B24-64BF-BD41-9870-ACA8BD06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B699-5B6C-804C-86F9-D3D3F2A7D907}" type="datetimeFigureOut">
              <a:rPr lang="en-PK" smtClean="0"/>
              <a:t>09/10/2023</a:t>
            </a:fld>
            <a:endParaRPr lang="en-P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4659CD-F7BC-DA49-8579-94D6F049C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099866-F0CB-C648-90A7-07412AE66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10A95-64F0-F24D-89CC-2E3D5B9541A1}" type="slidenum">
              <a:rPr lang="en-PK" smtClean="0"/>
              <a:t>‹#›</a:t>
            </a:fld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370033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52CB12-1641-6844-9589-845F7AB7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3CEDE-176E-D24A-8821-E62382AC3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D2637-875D-F546-AC8A-3737EC1E40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8B699-5B6C-804C-86F9-D3D3F2A7D907}" type="datetimeFigureOut">
              <a:rPr lang="en-PK" smtClean="0"/>
              <a:t>09/10/2023</a:t>
            </a:fld>
            <a:endParaRPr lang="en-P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2FBF8-E793-9F4A-9D32-5C44C2E9CA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BD5EB-D3B6-E44E-85EF-078A0A9507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10A95-64F0-F24D-89CC-2E3D5B9541A1}" type="slidenum">
              <a:rPr lang="en-PK" smtClean="0"/>
              <a:t>‹#›</a:t>
            </a:fld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64005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04C907-ECFE-C872-5F7D-DBE6DEDA3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268" y="150690"/>
            <a:ext cx="9231410" cy="432735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sz="2800" b="1" dirty="0"/>
              <a:t>3</a:t>
            </a:r>
            <a:r>
              <a:rPr lang="en-US" sz="2800" b="1" baseline="30000" dirty="0"/>
              <a:t>rd</a:t>
            </a:r>
            <a:r>
              <a:rPr lang="en-US" sz="2800" b="1" dirty="0"/>
              <a:t> China-Pakistan technology transfer workshop </a:t>
            </a:r>
            <a:br>
              <a:rPr lang="en-US" b="1" dirty="0"/>
            </a:br>
            <a:r>
              <a:rPr lang="en-US" b="1" dirty="0"/>
              <a:t>Key lessons for sugar industry. </a:t>
            </a:r>
            <a:r>
              <a:rPr lang="en-US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br>
              <a:rPr lang="en-US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63521-2420-BC14-FBD1-8632C9D2D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8132" y="4041941"/>
            <a:ext cx="7132335" cy="13126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</a:t>
            </a:r>
            <a:r>
              <a:rPr lang="en-US" sz="2400" b="1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2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20</a:t>
            </a:r>
            <a:r>
              <a:rPr lang="en-US" sz="2400" b="1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2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August 2023, Kunming, Yunnan, China</a:t>
            </a:r>
            <a:br>
              <a:rPr lang="en-US" sz="2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24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1055603-F498-6532-4F6B-B92029B5AC11}"/>
              </a:ext>
            </a:extLst>
          </p:cNvPr>
          <p:cNvGrpSpPr/>
          <p:nvPr/>
        </p:nvGrpSpPr>
        <p:grpSpPr>
          <a:xfrm>
            <a:off x="95250" y="6244104"/>
            <a:ext cx="11945728" cy="604197"/>
            <a:chOff x="95250" y="6184727"/>
            <a:chExt cx="11945728" cy="60419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F3C556F-7677-96BE-503A-436FAC6CAB89}"/>
                </a:ext>
              </a:extLst>
            </p:cNvPr>
            <p:cNvGrpSpPr/>
            <p:nvPr/>
          </p:nvGrpSpPr>
          <p:grpSpPr>
            <a:xfrm>
              <a:off x="95250" y="6184727"/>
              <a:ext cx="11945728" cy="604197"/>
              <a:chOff x="95250" y="6184727"/>
              <a:chExt cx="11945728" cy="604197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E6518AA-FE2F-2CD8-2EE7-FDA995970F2B}"/>
                  </a:ext>
                </a:extLst>
              </p:cNvPr>
              <p:cNvSpPr txBox="1"/>
              <p:nvPr/>
            </p:nvSpPr>
            <p:spPr>
              <a:xfrm>
                <a:off x="2135984" y="6511925"/>
                <a:ext cx="148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PK" sz="1200" dirty="0">
                    <a:latin typeface="Helvetica Neue Thin" panose="020B0403020202020204" pitchFamily="34" charset="0"/>
                    <a:ea typeface="Helvetica Neue Thin" panose="020B0403020202020204" pitchFamily="34" charset="0"/>
                  </a:rPr>
                  <a:t>www.vgeen.com.pk</a:t>
                </a:r>
              </a:p>
            </p:txBody>
          </p:sp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8A172D27-5624-F09F-6E72-D429B97083B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496" t="23060" r="13498" b="22564"/>
              <a:stretch/>
            </p:blipFill>
            <p:spPr>
              <a:xfrm>
                <a:off x="714225" y="6289502"/>
                <a:ext cx="1153902" cy="444846"/>
              </a:xfrm>
              <a:prstGeom prst="rect">
                <a:avLst/>
              </a:prstGeom>
            </p:spPr>
          </p:pic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3AB06D37-D1C3-A6EB-44CB-AB6F1D1DBA2E}"/>
                  </a:ext>
                </a:extLst>
              </p:cNvPr>
              <p:cNvCxnSpPr/>
              <p:nvPr/>
            </p:nvCxnSpPr>
            <p:spPr>
              <a:xfrm>
                <a:off x="95250" y="6184727"/>
                <a:ext cx="11945728" cy="0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4B11FB9C-0F18-165C-982B-1C307C6943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04797" y="6377097"/>
                <a:ext cx="1524119" cy="270836"/>
              </a:xfrm>
              <a:prstGeom prst="rect">
                <a:avLst/>
              </a:prstGeom>
            </p:spPr>
          </p:pic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75C68FA-F863-4975-D669-75DBC163A072}"/>
                </a:ext>
              </a:extLst>
            </p:cNvPr>
            <p:cNvCxnSpPr/>
            <p:nvPr/>
          </p:nvCxnSpPr>
          <p:spPr>
            <a:xfrm>
              <a:off x="2002055" y="6289502"/>
              <a:ext cx="0" cy="4448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461BBEE-810D-8880-7BB1-21B23A0ED26E}"/>
                </a:ext>
              </a:extLst>
            </p:cNvPr>
            <p:cNvSpPr txBox="1"/>
            <p:nvPr/>
          </p:nvSpPr>
          <p:spPr>
            <a:xfrm>
              <a:off x="2033320" y="6289502"/>
              <a:ext cx="17599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latin typeface="Helvetica Neue Light" panose="02000403000000020004" pitchFamily="2" charset="0"/>
                  <a:ea typeface="Helvetica Neue Light" panose="02000403000000020004" pitchFamily="2" charset="0"/>
                  <a:cs typeface="Helvetica Neue" panose="02000503000000020004" pitchFamily="2" charset="0"/>
                </a:rPr>
                <a:t>Vital Green (Pvt) Ltd.</a:t>
              </a:r>
              <a:endParaRPr lang="en-PK" sz="14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endParaRPr>
            </a:p>
          </p:txBody>
        </p:sp>
      </p:grpSp>
      <p:pic>
        <p:nvPicPr>
          <p:cNvPr id="5" name="Picture 4" descr="A green and orange logo&#10;&#10;Description automatically generated">
            <a:extLst>
              <a:ext uri="{FF2B5EF4-FFF2-40B4-BE49-F238E27FC236}">
                <a16:creationId xmlns:a16="http://schemas.microsoft.com/office/drawing/2014/main" id="{FF260D4A-D762-3516-6081-84AA147581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0110" y="585279"/>
            <a:ext cx="2882334" cy="111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41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1FC9D-9CED-DC18-519D-E68431CC0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of the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D78C6-62E9-176B-CCAB-F0975C208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</a:t>
            </a:r>
            <a:r>
              <a:rPr lang="en-US" b="1" dirty="0"/>
              <a:t>collaboration </a:t>
            </a:r>
            <a:r>
              <a:rPr lang="en-US" dirty="0"/>
              <a:t>between the  Chinese public sector research institutions, universities and private sector on the one hand and Pakistani private sector. </a:t>
            </a:r>
          </a:p>
          <a:p>
            <a:r>
              <a:rPr lang="en-US" dirty="0"/>
              <a:t>Collaboration to be centered around </a:t>
            </a:r>
            <a:r>
              <a:rPr lang="en-US" b="1" dirty="0"/>
              <a:t>technology transfer </a:t>
            </a:r>
            <a:r>
              <a:rPr lang="en-US" dirty="0"/>
              <a:t>from China towards Pakistan to enable Pakistani private sector to become more productive  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BED363F-AF83-FE7B-25AE-23F2C9354B3D}"/>
              </a:ext>
            </a:extLst>
          </p:cNvPr>
          <p:cNvGrpSpPr/>
          <p:nvPr/>
        </p:nvGrpSpPr>
        <p:grpSpPr>
          <a:xfrm>
            <a:off x="95250" y="6291608"/>
            <a:ext cx="11945728" cy="604197"/>
            <a:chOff x="95250" y="6184727"/>
            <a:chExt cx="11945728" cy="604197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3F70561-BFF0-13B4-7F70-C863FD2AF945}"/>
                </a:ext>
              </a:extLst>
            </p:cNvPr>
            <p:cNvGrpSpPr/>
            <p:nvPr/>
          </p:nvGrpSpPr>
          <p:grpSpPr>
            <a:xfrm>
              <a:off x="95250" y="6184727"/>
              <a:ext cx="11945728" cy="604197"/>
              <a:chOff x="95250" y="6184727"/>
              <a:chExt cx="11945728" cy="604197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200B7E1-69DD-7269-A784-F9CB075EFD47}"/>
                  </a:ext>
                </a:extLst>
              </p:cNvPr>
              <p:cNvSpPr txBox="1"/>
              <p:nvPr/>
            </p:nvSpPr>
            <p:spPr>
              <a:xfrm>
                <a:off x="2135984" y="6511925"/>
                <a:ext cx="148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PK" sz="1200" dirty="0">
                    <a:latin typeface="Helvetica Neue Thin" panose="020B0403020202020204" pitchFamily="34" charset="0"/>
                    <a:ea typeface="Helvetica Neue Thin" panose="020B0403020202020204" pitchFamily="34" charset="0"/>
                  </a:rPr>
                  <a:t>www.vgeen.com.pk</a:t>
                </a:r>
              </a:p>
            </p:txBody>
          </p:sp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E12B3185-822A-B9C2-037F-78277D7E954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496" t="23060" r="13498" b="22564"/>
              <a:stretch/>
            </p:blipFill>
            <p:spPr>
              <a:xfrm>
                <a:off x="714225" y="6289502"/>
                <a:ext cx="1153902" cy="444846"/>
              </a:xfrm>
              <a:prstGeom prst="rect">
                <a:avLst/>
              </a:prstGeom>
            </p:spPr>
          </p:pic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78259CB0-4BE2-FDF6-67F2-316A85268C73}"/>
                  </a:ext>
                </a:extLst>
              </p:cNvPr>
              <p:cNvCxnSpPr/>
              <p:nvPr/>
            </p:nvCxnSpPr>
            <p:spPr>
              <a:xfrm>
                <a:off x="95250" y="6184727"/>
                <a:ext cx="11945728" cy="0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45FFE395-9C6B-EB0A-DE50-151A027F40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04797" y="6377097"/>
                <a:ext cx="1524119" cy="270836"/>
              </a:xfrm>
              <a:prstGeom prst="rect">
                <a:avLst/>
              </a:prstGeom>
            </p:spPr>
          </p:pic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10B2ADC-944E-1F07-F1C8-CB13AB157743}"/>
                </a:ext>
              </a:extLst>
            </p:cNvPr>
            <p:cNvCxnSpPr/>
            <p:nvPr/>
          </p:nvCxnSpPr>
          <p:spPr>
            <a:xfrm>
              <a:off x="2002055" y="6289502"/>
              <a:ext cx="0" cy="4448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3F8190E-338C-799F-35A2-54DEAE1F53EE}"/>
                </a:ext>
              </a:extLst>
            </p:cNvPr>
            <p:cNvSpPr txBox="1"/>
            <p:nvPr/>
          </p:nvSpPr>
          <p:spPr>
            <a:xfrm>
              <a:off x="2033320" y="6289502"/>
              <a:ext cx="17599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latin typeface="Helvetica Neue Light" panose="02000403000000020004" pitchFamily="2" charset="0"/>
                  <a:ea typeface="Helvetica Neue Light" panose="02000403000000020004" pitchFamily="2" charset="0"/>
                  <a:cs typeface="Helvetica Neue" panose="02000503000000020004" pitchFamily="2" charset="0"/>
                </a:rPr>
                <a:t>Vital Green (Pvt) Ltd.</a:t>
              </a:r>
              <a:endParaRPr lang="en-PK" sz="14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398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C0C3F-C6A3-3D8B-D842-14874BDA5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Chinese approach to technology development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201D4-953C-A9D8-0010-559DB4D84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Development of a robust </a:t>
            </a:r>
            <a:r>
              <a:rPr lang="en-US" b="1" dirty="0"/>
              <a:t>IP (Intellectual property) system</a:t>
            </a:r>
            <a:r>
              <a:rPr lang="en-US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Protection of financial interests of researchers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Time bound decision making on IP applications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Inter-disciplinary collaboration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Most challenges are complex and need expertise from various disciplines 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Strong Industry- academia linkages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No academic research is allowed without a clear economic case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Academic achievement is defined in terms of economic benefits to the society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E4A4F8B-3987-F7B4-411C-71966E702D96}"/>
              </a:ext>
            </a:extLst>
          </p:cNvPr>
          <p:cNvGrpSpPr/>
          <p:nvPr/>
        </p:nvGrpSpPr>
        <p:grpSpPr>
          <a:xfrm>
            <a:off x="95250" y="6291608"/>
            <a:ext cx="11945728" cy="604197"/>
            <a:chOff x="95250" y="6184727"/>
            <a:chExt cx="11945728" cy="604197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3CA74D0-83EF-C61D-61C8-2A8053FB16CD}"/>
                </a:ext>
              </a:extLst>
            </p:cNvPr>
            <p:cNvGrpSpPr/>
            <p:nvPr/>
          </p:nvGrpSpPr>
          <p:grpSpPr>
            <a:xfrm>
              <a:off x="95250" y="6184727"/>
              <a:ext cx="11945728" cy="604197"/>
              <a:chOff x="95250" y="6184727"/>
              <a:chExt cx="11945728" cy="604197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2E5F37-6D21-DF1A-B41C-F13EC64E626E}"/>
                  </a:ext>
                </a:extLst>
              </p:cNvPr>
              <p:cNvSpPr txBox="1"/>
              <p:nvPr/>
            </p:nvSpPr>
            <p:spPr>
              <a:xfrm>
                <a:off x="2135984" y="6511925"/>
                <a:ext cx="148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PK" sz="1200" dirty="0">
                    <a:latin typeface="Helvetica Neue Thin" panose="020B0403020202020204" pitchFamily="34" charset="0"/>
                    <a:ea typeface="Helvetica Neue Thin" panose="020B0403020202020204" pitchFamily="34" charset="0"/>
                  </a:rPr>
                  <a:t>www.vgeen.com.pk</a:t>
                </a:r>
              </a:p>
            </p:txBody>
          </p:sp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A23396A0-7F4E-91B0-5683-1E02F5F323F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496" t="23060" r="13498" b="22564"/>
              <a:stretch/>
            </p:blipFill>
            <p:spPr>
              <a:xfrm>
                <a:off x="714225" y="6289502"/>
                <a:ext cx="1153902" cy="444846"/>
              </a:xfrm>
              <a:prstGeom prst="rect">
                <a:avLst/>
              </a:prstGeom>
            </p:spPr>
          </p:pic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6EA9F587-B8F7-4B1C-04D0-F3505E6FC6E6}"/>
                  </a:ext>
                </a:extLst>
              </p:cNvPr>
              <p:cNvCxnSpPr/>
              <p:nvPr/>
            </p:nvCxnSpPr>
            <p:spPr>
              <a:xfrm>
                <a:off x="95250" y="6184727"/>
                <a:ext cx="11945728" cy="0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DA144F4C-2326-0E9F-DD42-467B7E765E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04797" y="6377097"/>
                <a:ext cx="1524119" cy="270836"/>
              </a:xfrm>
              <a:prstGeom prst="rect">
                <a:avLst/>
              </a:prstGeom>
            </p:spPr>
          </p:pic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18E77B4-7DD8-C5BD-CFCD-BEC39EA6096C}"/>
                </a:ext>
              </a:extLst>
            </p:cNvPr>
            <p:cNvCxnSpPr/>
            <p:nvPr/>
          </p:nvCxnSpPr>
          <p:spPr>
            <a:xfrm>
              <a:off x="2002055" y="6289502"/>
              <a:ext cx="0" cy="4448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C779F22-757D-0DF4-E5ED-5C5B956FCE41}"/>
                </a:ext>
              </a:extLst>
            </p:cNvPr>
            <p:cNvSpPr txBox="1"/>
            <p:nvPr/>
          </p:nvSpPr>
          <p:spPr>
            <a:xfrm>
              <a:off x="2033320" y="6289502"/>
              <a:ext cx="17599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latin typeface="Helvetica Neue Light" panose="02000403000000020004" pitchFamily="2" charset="0"/>
                  <a:ea typeface="Helvetica Neue Light" panose="02000403000000020004" pitchFamily="2" charset="0"/>
                  <a:cs typeface="Helvetica Neue" panose="02000503000000020004" pitchFamily="2" charset="0"/>
                </a:rPr>
                <a:t>Vital Green (Pvt) Ltd.</a:t>
              </a:r>
              <a:endParaRPr lang="en-PK" sz="14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3472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1BC5-C540-EBBF-5FCB-266064219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for Sugar Industry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BD4BC-17C3-2750-F4D1-849FD7006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Annual Sugarcane Productivity report</a:t>
            </a:r>
            <a:r>
              <a:rPr lang="en-US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i="1" dirty="0"/>
              <a:t>Example</a:t>
            </a:r>
            <a:r>
              <a:rPr lang="en-US" dirty="0"/>
              <a:t> – Agronomy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Water use efficiency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Increasing Germination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Fertilizer use efficiency 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Identify key productivity gaps in the industry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Strengthen Industry – academia linkages </a:t>
            </a:r>
            <a:r>
              <a:rPr lang="en-US" dirty="0"/>
              <a:t>(with local and international partners)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6AA7E2F-F0BE-7241-40BE-F3C4ED9A658E}"/>
              </a:ext>
            </a:extLst>
          </p:cNvPr>
          <p:cNvGrpSpPr/>
          <p:nvPr/>
        </p:nvGrpSpPr>
        <p:grpSpPr>
          <a:xfrm>
            <a:off x="95250" y="6291608"/>
            <a:ext cx="11945728" cy="604197"/>
            <a:chOff x="95250" y="6184727"/>
            <a:chExt cx="11945728" cy="604197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F1F30F4-B23F-AC38-1CF6-DBE076EC170B}"/>
                </a:ext>
              </a:extLst>
            </p:cNvPr>
            <p:cNvGrpSpPr/>
            <p:nvPr/>
          </p:nvGrpSpPr>
          <p:grpSpPr>
            <a:xfrm>
              <a:off x="95250" y="6184727"/>
              <a:ext cx="11945728" cy="604197"/>
              <a:chOff x="95250" y="6184727"/>
              <a:chExt cx="11945728" cy="604197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68B070B-886C-8101-8CF6-DF4AE025932A}"/>
                  </a:ext>
                </a:extLst>
              </p:cNvPr>
              <p:cNvSpPr txBox="1"/>
              <p:nvPr/>
            </p:nvSpPr>
            <p:spPr>
              <a:xfrm>
                <a:off x="2135984" y="6511925"/>
                <a:ext cx="148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PK" sz="1200" dirty="0">
                    <a:latin typeface="Helvetica Neue Thin" panose="020B0403020202020204" pitchFamily="34" charset="0"/>
                    <a:ea typeface="Helvetica Neue Thin" panose="020B0403020202020204" pitchFamily="34" charset="0"/>
                  </a:rPr>
                  <a:t>www.vgeen.com.pk</a:t>
                </a:r>
              </a:p>
            </p:txBody>
          </p:sp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F9DD2D56-4823-71D3-5414-EE49E589D26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496" t="23060" r="13498" b="22564"/>
              <a:stretch/>
            </p:blipFill>
            <p:spPr>
              <a:xfrm>
                <a:off x="714225" y="6289502"/>
                <a:ext cx="1153902" cy="444846"/>
              </a:xfrm>
              <a:prstGeom prst="rect">
                <a:avLst/>
              </a:prstGeom>
            </p:spPr>
          </p:pic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C22E5B10-BA3F-E590-CDBC-C5C9D0516C5D}"/>
                  </a:ext>
                </a:extLst>
              </p:cNvPr>
              <p:cNvCxnSpPr/>
              <p:nvPr/>
            </p:nvCxnSpPr>
            <p:spPr>
              <a:xfrm>
                <a:off x="95250" y="6184727"/>
                <a:ext cx="11945728" cy="0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3273934B-44DB-C4E6-0786-5D314A8AAA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04797" y="6377097"/>
                <a:ext cx="1524119" cy="270836"/>
              </a:xfrm>
              <a:prstGeom prst="rect">
                <a:avLst/>
              </a:prstGeom>
            </p:spPr>
          </p:pic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7415537-45CB-0315-E253-D07264802F1C}"/>
                </a:ext>
              </a:extLst>
            </p:cNvPr>
            <p:cNvCxnSpPr/>
            <p:nvPr/>
          </p:nvCxnSpPr>
          <p:spPr>
            <a:xfrm>
              <a:off x="2002055" y="6289502"/>
              <a:ext cx="0" cy="4448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61E565E-AB6E-8CB1-105D-674A1B0CA55A}"/>
                </a:ext>
              </a:extLst>
            </p:cNvPr>
            <p:cNvSpPr txBox="1"/>
            <p:nvPr/>
          </p:nvSpPr>
          <p:spPr>
            <a:xfrm>
              <a:off x="2033320" y="6289502"/>
              <a:ext cx="17599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latin typeface="Helvetica Neue Light" panose="02000403000000020004" pitchFamily="2" charset="0"/>
                  <a:ea typeface="Helvetica Neue Light" panose="02000403000000020004" pitchFamily="2" charset="0"/>
                  <a:cs typeface="Helvetica Neue" panose="02000503000000020004" pitchFamily="2" charset="0"/>
                </a:rPr>
                <a:t>Vital Green (Pvt) Ltd.</a:t>
              </a:r>
              <a:endParaRPr lang="en-PK" sz="14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2495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985B1B-5B82-08CE-7573-377CAD30A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Nutrients Use in kg for every 1Ton of Sugar cane Produce – </a:t>
            </a:r>
            <a:r>
              <a:rPr lang="en-US" sz="3600" dirty="0">
                <a:solidFill>
                  <a:schemeClr val="accent4"/>
                </a:solidFill>
              </a:rPr>
              <a:t>China</a:t>
            </a:r>
            <a:r>
              <a:rPr lang="en-US" sz="3600" dirty="0"/>
              <a:t> Vs </a:t>
            </a:r>
            <a:r>
              <a:rPr lang="en-US" sz="3600" dirty="0">
                <a:solidFill>
                  <a:srgbClr val="00B050"/>
                </a:solidFill>
              </a:rPr>
              <a:t>Pakistan</a:t>
            </a:r>
            <a:endParaRPr lang="en-PK" sz="3600" dirty="0">
              <a:solidFill>
                <a:srgbClr val="00B050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0204CEC-AE25-0872-88D1-D2EA8B2687CD}"/>
              </a:ext>
            </a:extLst>
          </p:cNvPr>
          <p:cNvGrpSpPr/>
          <p:nvPr/>
        </p:nvGrpSpPr>
        <p:grpSpPr>
          <a:xfrm>
            <a:off x="95250" y="6337008"/>
            <a:ext cx="11945728" cy="587346"/>
            <a:chOff x="95250" y="6147002"/>
            <a:chExt cx="11945728" cy="587346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E4D5052-35E4-773F-7780-BEF3A3A2DE13}"/>
                </a:ext>
              </a:extLst>
            </p:cNvPr>
            <p:cNvGrpSpPr/>
            <p:nvPr/>
          </p:nvGrpSpPr>
          <p:grpSpPr>
            <a:xfrm>
              <a:off x="95250" y="6147002"/>
              <a:ext cx="11945728" cy="499422"/>
              <a:chOff x="95250" y="6147002"/>
              <a:chExt cx="11945728" cy="499422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2EB0D99-0B2F-6225-3059-6B297F85C6D0}"/>
                  </a:ext>
                </a:extLst>
              </p:cNvPr>
              <p:cNvSpPr txBox="1"/>
              <p:nvPr/>
            </p:nvSpPr>
            <p:spPr>
              <a:xfrm>
                <a:off x="2135984" y="6369425"/>
                <a:ext cx="148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PK" sz="1200" dirty="0">
                    <a:latin typeface="Helvetica Neue Thin" panose="020B0403020202020204" pitchFamily="34" charset="0"/>
                    <a:ea typeface="Helvetica Neue Thin" panose="020B0403020202020204" pitchFamily="34" charset="0"/>
                  </a:rPr>
                  <a:t>www.vgeen.com.pk</a:t>
                </a:r>
              </a:p>
            </p:txBody>
          </p:sp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E8C0F84C-15E8-8529-C0F9-C4DF8E35A55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496" t="23060" r="13498" b="22564"/>
              <a:stretch/>
            </p:blipFill>
            <p:spPr>
              <a:xfrm>
                <a:off x="714225" y="6147002"/>
                <a:ext cx="1153902" cy="444846"/>
              </a:xfrm>
              <a:prstGeom prst="rect">
                <a:avLst/>
              </a:prstGeom>
            </p:spPr>
          </p:pic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2C8D0719-44E7-001F-5A4B-131923E68C2A}"/>
                  </a:ext>
                </a:extLst>
              </p:cNvPr>
              <p:cNvCxnSpPr/>
              <p:nvPr/>
            </p:nvCxnSpPr>
            <p:spPr>
              <a:xfrm>
                <a:off x="95250" y="6184727"/>
                <a:ext cx="11945728" cy="0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4EEBB285-146D-4424-7180-035E6CC322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104797" y="6234597"/>
                <a:ext cx="1524119" cy="270836"/>
              </a:xfrm>
              <a:prstGeom prst="rect">
                <a:avLst/>
              </a:prstGeom>
            </p:spPr>
          </p:pic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D46F923-4792-624B-20DD-E4D0CADEC3A7}"/>
                </a:ext>
              </a:extLst>
            </p:cNvPr>
            <p:cNvCxnSpPr/>
            <p:nvPr/>
          </p:nvCxnSpPr>
          <p:spPr>
            <a:xfrm>
              <a:off x="2002055" y="6289502"/>
              <a:ext cx="0" cy="4448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5200A94-FC05-091E-089C-A8BBD7D7BF25}"/>
                </a:ext>
              </a:extLst>
            </p:cNvPr>
            <p:cNvSpPr txBox="1"/>
            <p:nvPr/>
          </p:nvSpPr>
          <p:spPr>
            <a:xfrm>
              <a:off x="2033320" y="6147002"/>
              <a:ext cx="17599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latin typeface="Helvetica Neue Light" panose="02000403000000020004" pitchFamily="2" charset="0"/>
                  <a:ea typeface="Helvetica Neue Light" panose="02000403000000020004" pitchFamily="2" charset="0"/>
                  <a:cs typeface="Helvetica Neue" panose="02000503000000020004" pitchFamily="2" charset="0"/>
                </a:rPr>
                <a:t>Vital Green (Pvt) Ltd.</a:t>
              </a:r>
              <a:endParaRPr lang="en-PK" sz="14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endParaRPr>
            </a:p>
          </p:txBody>
        </p:sp>
      </p:grp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EDA92B4-A8E4-C0AF-79A7-73184A9BAB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3200500"/>
              </p:ext>
            </p:extLst>
          </p:nvPr>
        </p:nvGraphicFramePr>
        <p:xfrm>
          <a:off x="1330036" y="1690687"/>
          <a:ext cx="9678389" cy="4563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65689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F73A1-ECAD-07AC-4D72-47564DD0E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development priorities of our company </a:t>
            </a:r>
            <a:endParaRPr lang="en-PK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54D3197-2484-6904-0B93-69E9440F05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04487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CD1886B4-4C87-8AD9-9089-5AA21C51F48A}"/>
              </a:ext>
            </a:extLst>
          </p:cNvPr>
          <p:cNvGrpSpPr/>
          <p:nvPr/>
        </p:nvGrpSpPr>
        <p:grpSpPr>
          <a:xfrm>
            <a:off x="95250" y="6244104"/>
            <a:ext cx="11945728" cy="604197"/>
            <a:chOff x="95250" y="6184727"/>
            <a:chExt cx="11945728" cy="60419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A5AAB2D-CC7C-F90B-99AB-8CA6180643AB}"/>
                </a:ext>
              </a:extLst>
            </p:cNvPr>
            <p:cNvGrpSpPr/>
            <p:nvPr/>
          </p:nvGrpSpPr>
          <p:grpSpPr>
            <a:xfrm>
              <a:off x="95250" y="6184727"/>
              <a:ext cx="11945728" cy="604197"/>
              <a:chOff x="95250" y="6184727"/>
              <a:chExt cx="11945728" cy="604197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9E70F06-795B-A96B-4713-CFD6216CEDCC}"/>
                  </a:ext>
                </a:extLst>
              </p:cNvPr>
              <p:cNvSpPr txBox="1"/>
              <p:nvPr/>
            </p:nvSpPr>
            <p:spPr>
              <a:xfrm>
                <a:off x="2135984" y="6511925"/>
                <a:ext cx="148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PK" sz="1200" dirty="0">
                    <a:latin typeface="Helvetica Neue Thin" panose="020B0403020202020204" pitchFamily="34" charset="0"/>
                    <a:ea typeface="Helvetica Neue Thin" panose="020B0403020202020204" pitchFamily="34" charset="0"/>
                  </a:rPr>
                  <a:t>www.vgeen.com.pk</a:t>
                </a:r>
              </a:p>
            </p:txBody>
          </p:sp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2BBF5E6D-985B-DD8A-1970-825A0810915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496" t="23060" r="13498" b="22564"/>
              <a:stretch/>
            </p:blipFill>
            <p:spPr>
              <a:xfrm>
                <a:off x="714225" y="6289502"/>
                <a:ext cx="1153902" cy="444846"/>
              </a:xfrm>
              <a:prstGeom prst="rect">
                <a:avLst/>
              </a:prstGeom>
            </p:spPr>
          </p:pic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07943E6C-8502-E31D-19D8-CABC32EAB470}"/>
                  </a:ext>
                </a:extLst>
              </p:cNvPr>
              <p:cNvCxnSpPr/>
              <p:nvPr/>
            </p:nvCxnSpPr>
            <p:spPr>
              <a:xfrm>
                <a:off x="95250" y="6184727"/>
                <a:ext cx="11945728" cy="0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28D02CA6-B697-0618-6BC3-92285EAF2F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104797" y="6377097"/>
                <a:ext cx="1524119" cy="270836"/>
              </a:xfrm>
              <a:prstGeom prst="rect">
                <a:avLst/>
              </a:prstGeom>
            </p:spPr>
          </p:pic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76572B0-F4FE-FD63-3F9E-A2D204A27F58}"/>
                </a:ext>
              </a:extLst>
            </p:cNvPr>
            <p:cNvCxnSpPr/>
            <p:nvPr/>
          </p:nvCxnSpPr>
          <p:spPr>
            <a:xfrm>
              <a:off x="2002055" y="6289502"/>
              <a:ext cx="0" cy="4448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CA19AE4-BBE7-3556-8C06-F01DE2345A5A}"/>
                </a:ext>
              </a:extLst>
            </p:cNvPr>
            <p:cNvSpPr txBox="1"/>
            <p:nvPr/>
          </p:nvSpPr>
          <p:spPr>
            <a:xfrm>
              <a:off x="2033320" y="6289502"/>
              <a:ext cx="17599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latin typeface="Helvetica Neue Light" panose="02000403000000020004" pitchFamily="2" charset="0"/>
                  <a:ea typeface="Helvetica Neue Light" panose="02000403000000020004" pitchFamily="2" charset="0"/>
                  <a:cs typeface="Helvetica Neue" panose="02000503000000020004" pitchFamily="2" charset="0"/>
                </a:rPr>
                <a:t>Vital Green (Pvt) Ltd.</a:t>
              </a:r>
              <a:endParaRPr lang="en-PK" sz="14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3593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9C22E-622D-44C2-9F3C-6CEC9B644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Collaboration and Partnerships  </a:t>
            </a:r>
            <a:endParaRPr lang="en-PK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060C214-7644-A81D-761D-DA2F045609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78055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BD9D2122-B402-F236-9127-E1C6C571F991}"/>
              </a:ext>
            </a:extLst>
          </p:cNvPr>
          <p:cNvGrpSpPr/>
          <p:nvPr/>
        </p:nvGrpSpPr>
        <p:grpSpPr>
          <a:xfrm>
            <a:off x="95250" y="6327232"/>
            <a:ext cx="11945728" cy="604197"/>
            <a:chOff x="95250" y="6184727"/>
            <a:chExt cx="11945728" cy="60419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22851FE-6544-5B33-2743-F35DA552C6AA}"/>
                </a:ext>
              </a:extLst>
            </p:cNvPr>
            <p:cNvGrpSpPr/>
            <p:nvPr/>
          </p:nvGrpSpPr>
          <p:grpSpPr>
            <a:xfrm>
              <a:off x="95250" y="6184727"/>
              <a:ext cx="11945728" cy="604197"/>
              <a:chOff x="95250" y="6184727"/>
              <a:chExt cx="11945728" cy="604197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2003880-94D5-FEFD-ADDC-B917D61A6A71}"/>
                  </a:ext>
                </a:extLst>
              </p:cNvPr>
              <p:cNvSpPr txBox="1"/>
              <p:nvPr/>
            </p:nvSpPr>
            <p:spPr>
              <a:xfrm>
                <a:off x="2135984" y="6511925"/>
                <a:ext cx="148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PK" sz="1200" dirty="0">
                    <a:latin typeface="Helvetica Neue Thin" panose="020B0403020202020204" pitchFamily="34" charset="0"/>
                    <a:ea typeface="Helvetica Neue Thin" panose="020B0403020202020204" pitchFamily="34" charset="0"/>
                  </a:rPr>
                  <a:t>www.vgeen.com.pk</a:t>
                </a:r>
              </a:p>
            </p:txBody>
          </p:sp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866BBE92-F7D5-E5DB-B90C-486A6DE72A3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496" t="23060" r="13498" b="22564"/>
              <a:stretch/>
            </p:blipFill>
            <p:spPr>
              <a:xfrm>
                <a:off x="714225" y="6289502"/>
                <a:ext cx="1153902" cy="444846"/>
              </a:xfrm>
              <a:prstGeom prst="rect">
                <a:avLst/>
              </a:prstGeom>
            </p:spPr>
          </p:pic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AA889266-7972-2B3E-BE45-9CC3BA715B43}"/>
                  </a:ext>
                </a:extLst>
              </p:cNvPr>
              <p:cNvCxnSpPr/>
              <p:nvPr/>
            </p:nvCxnSpPr>
            <p:spPr>
              <a:xfrm>
                <a:off x="95250" y="6184727"/>
                <a:ext cx="11945728" cy="0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85443A20-3305-4C42-09D5-1ABFCA996A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104797" y="6377097"/>
                <a:ext cx="1524119" cy="270836"/>
              </a:xfrm>
              <a:prstGeom prst="rect">
                <a:avLst/>
              </a:prstGeom>
            </p:spPr>
          </p:pic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3CC778F-589E-4D68-5938-16ADAC4D86A6}"/>
                </a:ext>
              </a:extLst>
            </p:cNvPr>
            <p:cNvCxnSpPr/>
            <p:nvPr/>
          </p:nvCxnSpPr>
          <p:spPr>
            <a:xfrm>
              <a:off x="2002055" y="6289502"/>
              <a:ext cx="0" cy="4448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B728932-A3E2-DD22-F42B-F76265AD508B}"/>
                </a:ext>
              </a:extLst>
            </p:cNvPr>
            <p:cNvSpPr txBox="1"/>
            <p:nvPr/>
          </p:nvSpPr>
          <p:spPr>
            <a:xfrm>
              <a:off x="2033320" y="6289502"/>
              <a:ext cx="17599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latin typeface="Helvetica Neue Light" panose="02000403000000020004" pitchFamily="2" charset="0"/>
                  <a:ea typeface="Helvetica Neue Light" panose="02000403000000020004" pitchFamily="2" charset="0"/>
                  <a:cs typeface="Helvetica Neue" panose="02000503000000020004" pitchFamily="2" charset="0"/>
                </a:rPr>
                <a:t>Vital Green (Pvt) Ltd.</a:t>
              </a:r>
              <a:endParaRPr lang="en-PK" sz="14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9023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EBFA4C8-C301-60A7-C96E-E85360F5D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1729117"/>
          </a:xfrm>
          <a:prstGeom prst="rect">
            <a:avLst/>
          </a:prstGeom>
          <a:ln>
            <a:noFill/>
          </a:ln>
          <a:effectLst>
            <a:outerShdw blurRad="368300" dist="101600" dir="546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DBB7BA-8103-39AE-1644-C0FCE071D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283714"/>
            <a:ext cx="9906799" cy="1161688"/>
          </a:xfrm>
        </p:spPr>
        <p:txBody>
          <a:bodyPr anchor="ctr">
            <a:normAutofit/>
          </a:bodyPr>
          <a:lstStyle/>
          <a:p>
            <a:r>
              <a:rPr lang="en-US" sz="4000" dirty="0"/>
              <a:t>Our Initiatives </a:t>
            </a:r>
            <a:endParaRPr lang="en-PK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56E9F-7472-D4F8-B1E7-822FA0D3F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3561" y="2149434"/>
            <a:ext cx="7680959" cy="4102443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en-US" sz="2400" b="1" i="0" dirty="0">
              <a:effectLst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en-US" sz="2400" b="1" i="0" dirty="0">
              <a:effectLst/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sz="2400" b="1" dirty="0">
                <a:ea typeface="microsoft yahei" panose="020B0503020204020204" pitchFamily="34" charset="-122"/>
              </a:rPr>
              <a:t>Partnership with </a:t>
            </a:r>
            <a:r>
              <a:rPr lang="en-US" sz="2400" b="1" i="0" dirty="0">
                <a:effectLst/>
                <a:ea typeface="microsoft yahei" panose="020B0503020204020204" pitchFamily="34" charset="-122"/>
              </a:rPr>
              <a:t> </a:t>
            </a:r>
            <a:r>
              <a:rPr lang="en-US" sz="2400" b="0" i="0" dirty="0">
                <a:effectLst/>
              </a:rPr>
              <a:t>Tropical Bioscience and Biotechnology (</a:t>
            </a:r>
            <a:r>
              <a:rPr lang="en-US" sz="2400" b="1" i="0" dirty="0">
                <a:effectLst/>
              </a:rPr>
              <a:t>TBBRI</a:t>
            </a:r>
            <a:r>
              <a:rPr lang="en-US" sz="2400" b="0" i="0" dirty="0">
                <a:effectLst/>
              </a:rPr>
              <a:t>) of the Chinese Academy for</a:t>
            </a:r>
            <a:r>
              <a:rPr lang="en-US" sz="2400" b="1" i="0" dirty="0">
                <a:effectLst/>
                <a:ea typeface="microsoft yahei" panose="020B0503020204020204" pitchFamily="34" charset="-122"/>
              </a:rPr>
              <a:t> Developing Sugarcane crop and climate Fertilizers and Biological for Pakistan</a:t>
            </a:r>
          </a:p>
          <a:p>
            <a:pPr marL="0" indent="0">
              <a:buNone/>
            </a:pPr>
            <a:endParaRPr lang="en-US" sz="2400" b="1" i="0" dirty="0">
              <a:effectLst/>
              <a:ea typeface="microsoft yahei" panose="020B0503020204020204" pitchFamily="34" charset="-122"/>
            </a:endParaRPr>
          </a:p>
          <a:p>
            <a:pPr marL="0" indent="0">
              <a:buNone/>
            </a:pPr>
            <a:endParaRPr lang="en-US" sz="2400" b="1" dirty="0"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en-US" sz="2400" b="1" i="0" dirty="0">
                <a:effectLst/>
                <a:ea typeface="microsoft yahei" panose="020B0503020204020204" pitchFamily="34" charset="-122"/>
              </a:rPr>
              <a:t>Partnered with Yunnan sugarcane research institute for Development of coated fertilizers with multiple nutrients for sugarcane crop</a:t>
            </a:r>
          </a:p>
          <a:p>
            <a:pPr marL="0" indent="0">
              <a:buNone/>
            </a:pPr>
            <a:endParaRPr lang="en-US" sz="2400" b="1" i="0" dirty="0">
              <a:effectLst/>
              <a:ea typeface="microsoft yahei" panose="020B0503020204020204" pitchFamily="34" charset="-122"/>
            </a:endParaRPr>
          </a:p>
          <a:p>
            <a:pPr marL="0" indent="0">
              <a:buNone/>
            </a:pPr>
            <a:br>
              <a:rPr lang="en-US" sz="2400" dirty="0"/>
            </a:br>
            <a:endParaRPr lang="en-PK" sz="24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9FBECFE-C79C-B11E-6ECB-DCFA50C718D0}"/>
              </a:ext>
            </a:extLst>
          </p:cNvPr>
          <p:cNvGrpSpPr/>
          <p:nvPr/>
        </p:nvGrpSpPr>
        <p:grpSpPr>
          <a:xfrm>
            <a:off x="95250" y="6327232"/>
            <a:ext cx="11945728" cy="604197"/>
            <a:chOff x="95250" y="6184727"/>
            <a:chExt cx="11945728" cy="604197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1A5DE73-3CEF-9C51-DD0C-89A5C23CEF40}"/>
                </a:ext>
              </a:extLst>
            </p:cNvPr>
            <p:cNvGrpSpPr/>
            <p:nvPr/>
          </p:nvGrpSpPr>
          <p:grpSpPr>
            <a:xfrm>
              <a:off x="95250" y="6184727"/>
              <a:ext cx="11945728" cy="604197"/>
              <a:chOff x="95250" y="6184727"/>
              <a:chExt cx="11945728" cy="604197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7AE5536-95A8-D455-76E2-6BEC55F0E257}"/>
                  </a:ext>
                </a:extLst>
              </p:cNvPr>
              <p:cNvSpPr txBox="1"/>
              <p:nvPr/>
            </p:nvSpPr>
            <p:spPr>
              <a:xfrm>
                <a:off x="2135984" y="6511925"/>
                <a:ext cx="148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PK" sz="1200" dirty="0">
                    <a:latin typeface="Helvetica Neue Thin" panose="020B0403020202020204" pitchFamily="34" charset="0"/>
                    <a:ea typeface="Helvetica Neue Thin" panose="020B0403020202020204" pitchFamily="34" charset="0"/>
                  </a:rPr>
                  <a:t>www.vgeen.com.pk</a:t>
                </a:r>
              </a:p>
            </p:txBody>
          </p:sp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F83E7875-1F52-0619-8CA4-FC03E025585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496" t="23060" r="13498" b="22564"/>
              <a:stretch/>
            </p:blipFill>
            <p:spPr>
              <a:xfrm>
                <a:off x="714225" y="6289502"/>
                <a:ext cx="1153902" cy="444846"/>
              </a:xfrm>
              <a:prstGeom prst="rect">
                <a:avLst/>
              </a:prstGeom>
            </p:spPr>
          </p:pic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11069C99-FD55-4A61-A478-FE9F86339F9C}"/>
                  </a:ext>
                </a:extLst>
              </p:cNvPr>
              <p:cNvCxnSpPr/>
              <p:nvPr/>
            </p:nvCxnSpPr>
            <p:spPr>
              <a:xfrm>
                <a:off x="95250" y="6184727"/>
                <a:ext cx="11945728" cy="0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A3B3267E-EB81-15BE-5994-26949E4C9E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04797" y="6377097"/>
                <a:ext cx="1524119" cy="270836"/>
              </a:xfrm>
              <a:prstGeom prst="rect">
                <a:avLst/>
              </a:prstGeom>
            </p:spPr>
          </p:pic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B542EB5-D87A-770D-F68F-E8957B3AE195}"/>
                </a:ext>
              </a:extLst>
            </p:cNvPr>
            <p:cNvCxnSpPr/>
            <p:nvPr/>
          </p:nvCxnSpPr>
          <p:spPr>
            <a:xfrm>
              <a:off x="2002055" y="6289502"/>
              <a:ext cx="0" cy="4448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B3EE725-0135-F1BE-1ADC-DAC55488529A}"/>
                </a:ext>
              </a:extLst>
            </p:cNvPr>
            <p:cNvSpPr txBox="1"/>
            <p:nvPr/>
          </p:nvSpPr>
          <p:spPr>
            <a:xfrm>
              <a:off x="2033320" y="6289502"/>
              <a:ext cx="17599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latin typeface="Helvetica Neue Light" panose="02000403000000020004" pitchFamily="2" charset="0"/>
                  <a:ea typeface="Helvetica Neue Light" panose="02000403000000020004" pitchFamily="2" charset="0"/>
                  <a:cs typeface="Helvetica Neue" panose="02000503000000020004" pitchFamily="2" charset="0"/>
                </a:rPr>
                <a:t>Vital Green (Pvt) Ltd.</a:t>
              </a:r>
              <a:endParaRPr lang="en-PK" sz="14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endParaRPr>
            </a:p>
          </p:txBody>
        </p:sp>
      </p:grpSp>
      <p:pic>
        <p:nvPicPr>
          <p:cNvPr id="13" name="Picture 12" descr="A green and orange logo&#10;&#10;Description automatically generated">
            <a:extLst>
              <a:ext uri="{FF2B5EF4-FFF2-40B4-BE49-F238E27FC236}">
                <a16:creationId xmlns:a16="http://schemas.microsoft.com/office/drawing/2014/main" id="{B1C41CFE-86E0-301E-9191-A0F0FAB31E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4614" y="159954"/>
            <a:ext cx="2882334" cy="111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618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ahir Fonts">
      <a:majorFont>
        <a:latin typeface="ADLaM Display"/>
        <a:ea typeface=""/>
        <a:cs typeface="ADLaM Display"/>
      </a:majorFont>
      <a:minorFont>
        <a:latin typeface="Abadi Extra Light"/>
        <a:ea typeface=""/>
        <a:cs typeface="Abadi Extra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7010</TotalTime>
  <Words>432</Words>
  <Application>Microsoft Office PowerPoint</Application>
  <PresentationFormat>Widescreen</PresentationFormat>
  <Paragraphs>58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Abadi Extra Light</vt:lpstr>
      <vt:lpstr>ADLaM Display</vt:lpstr>
      <vt:lpstr>Arial</vt:lpstr>
      <vt:lpstr>Calibri</vt:lpstr>
      <vt:lpstr>Helvetica Neue Light</vt:lpstr>
      <vt:lpstr>Helvetica Neue Thin</vt:lpstr>
      <vt:lpstr>Office Theme</vt:lpstr>
      <vt:lpstr>       3rd China-Pakistan technology transfer workshop  Key lessons for sugar industry.   </vt:lpstr>
      <vt:lpstr>Objectives of the forum</vt:lpstr>
      <vt:lpstr>Chinese approach to technology development </vt:lpstr>
      <vt:lpstr>Lessons for Sugar Industry </vt:lpstr>
      <vt:lpstr>Nutrients Use in kg for every 1Ton of Sugar cane Produce – China Vs Pakistan</vt:lpstr>
      <vt:lpstr>Technology development priorities of our company </vt:lpstr>
      <vt:lpstr>Our Collaboration and Partnerships  </vt:lpstr>
      <vt:lpstr>Our Initiatives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Ahmad Umair</cp:lastModifiedBy>
  <cp:revision>458</cp:revision>
  <dcterms:created xsi:type="dcterms:W3CDTF">2023-02-13T09:46:38Z</dcterms:created>
  <dcterms:modified xsi:type="dcterms:W3CDTF">2023-09-10T17:27:37Z</dcterms:modified>
</cp:coreProperties>
</file>